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75" r:id="rId4"/>
  </p:sldMasterIdLst>
  <p:notesMasterIdLst>
    <p:notesMasterId r:id="rId32"/>
  </p:notesMasterIdLst>
  <p:handoutMasterIdLst>
    <p:handoutMasterId r:id="rId33"/>
  </p:handoutMasterIdLst>
  <p:sldIdLst>
    <p:sldId id="294" r:id="rId5"/>
    <p:sldId id="342" r:id="rId6"/>
    <p:sldId id="288" r:id="rId7"/>
    <p:sldId id="328" r:id="rId8"/>
    <p:sldId id="305" r:id="rId9"/>
    <p:sldId id="308" r:id="rId10"/>
    <p:sldId id="306" r:id="rId11"/>
    <p:sldId id="333" r:id="rId12"/>
    <p:sldId id="332" r:id="rId13"/>
    <p:sldId id="319" r:id="rId14"/>
    <p:sldId id="272" r:id="rId15"/>
    <p:sldId id="311" r:id="rId16"/>
    <p:sldId id="316" r:id="rId17"/>
    <p:sldId id="314" r:id="rId18"/>
    <p:sldId id="317" r:id="rId19"/>
    <p:sldId id="313" r:id="rId20"/>
    <p:sldId id="334" r:id="rId21"/>
    <p:sldId id="310" r:id="rId22"/>
    <p:sldId id="336" r:id="rId23"/>
    <p:sldId id="344" r:id="rId24"/>
    <p:sldId id="339" r:id="rId25"/>
    <p:sldId id="320" r:id="rId26"/>
    <p:sldId id="331" r:id="rId27"/>
    <p:sldId id="322" r:id="rId28"/>
    <p:sldId id="297" r:id="rId29"/>
    <p:sldId id="335" r:id="rId30"/>
    <p:sldId id="340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" id="{E75E278A-FF0E-49A4-B170-79828D63BBAD}">
          <p14:sldIdLst>
            <p14:sldId id="294"/>
            <p14:sldId id="342"/>
            <p14:sldId id="288"/>
            <p14:sldId id="328"/>
            <p14:sldId id="305"/>
            <p14:sldId id="308"/>
            <p14:sldId id="306"/>
            <p14:sldId id="333"/>
            <p14:sldId id="332"/>
            <p14:sldId id="319"/>
            <p14:sldId id="272"/>
            <p14:sldId id="311"/>
            <p14:sldId id="316"/>
            <p14:sldId id="314"/>
            <p14:sldId id="317"/>
            <p14:sldId id="313"/>
            <p14:sldId id="334"/>
            <p14:sldId id="310"/>
            <p14:sldId id="336"/>
            <p14:sldId id="344"/>
            <p14:sldId id="339"/>
            <p14:sldId id="320"/>
            <p14:sldId id="331"/>
            <p14:sldId id="322"/>
          </p14:sldIdLst>
        </p14:section>
        <p14:section name="Design, Morph, Annotate, Work Together, Tell Me" id="{B9B51309-D148-4332-87C2-07BE32FBCA3B}">
          <p14:sldIdLst>
            <p14:sldId id="297"/>
            <p14:sldId id="335"/>
            <p14:sldId id="340"/>
          </p14:sldIdLst>
        </p14:section>
        <p14:section name="Learn More" id="{2CC34DB2-6590-42C0-AD4B-A04C6060184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404040"/>
    <a:srgbClr val="D24726"/>
    <a:srgbClr val="FF9B45"/>
    <a:srgbClr val="DD462F"/>
    <a:srgbClr val="F8CFB6"/>
    <a:srgbClr val="F8CAB6"/>
    <a:srgbClr val="923922"/>
    <a:srgbClr val="F5F5F5"/>
    <a:srgbClr val="D2B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60" autoAdjust="0"/>
    <p:restoredTop sz="94241" autoAdjust="0"/>
  </p:normalViewPr>
  <p:slideViewPr>
    <p:cSldViewPr snapToGrid="0">
      <p:cViewPr varScale="1">
        <p:scale>
          <a:sx n="108" d="100"/>
          <a:sy n="108" d="100"/>
        </p:scale>
        <p:origin x="672" y="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80FBE-A8DF-4758-9AC4-3A9E1039168F}" type="datetimeFigureOut">
              <a:rPr lang="en-US" smtClean="0"/>
              <a:t>11/15/25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79768-A2FC-4D08-91F6-8DCE6C566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13T20:06:37.342"/>
    </inkml:context>
    <inkml:brush xml:id="br0">
      <inkml:brushProperty name="width" value="0.05" units="cm"/>
      <inkml:brushProperty name="height" value="0.05" units="cm"/>
      <inkml:brushProperty name="color" value="#CC0066"/>
      <inkml:brushProperty name="ignorePressure" value="1"/>
    </inkml:brush>
  </inkml:definitions>
  <inkml:trace contextRef="#ctx0" brushRef="#br0">1 1,'0'0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13T20:06:53.674"/>
    </inkml:context>
    <inkml:brush xml:id="br0">
      <inkml:brushProperty name="width" value="0.05" units="cm"/>
      <inkml:brushProperty name="height" value="0.05" units="cm"/>
      <inkml:brushProperty name="color" value="#CC0066"/>
      <inkml:brushProperty name="ignorePressure" value="1"/>
    </inkml:brush>
  </inkml:definitions>
  <inkml:trace contextRef="#ctx0" brushRef="#br0">111 895,'49'-42,"286"-238,-171 78,-5 34,-134 148,1 2,1 0,0 2,1 1,1 1,0 2,0 1,2 1,-1 2,1 0,0 3,1 0,-1 2,24 1,353-36,1416 39,-1800 3,-1 0,0 1,0 1,-1 1,1 1,-2 1,1 1,-1 1,-1 1,5 3,42 22,12-1,108 73,-170-94,0 0,-1 1,-1 1,0 0,-1 1,-1 0,-1 2,0-1,-2 1,0 1,6 19,-3 16,-3 1,-2 0,-2 0,-3 1,-4 45,-1-34,17 169,-5-188,-2 1,-2 0,-2 0,-3 0,-1 0,-4 7,1 59,5-40,1-53,-2 0,0 1,-2-1,-1 1,0-1,-2 0,-1 0,-1 0,-1-1,-7 18,-85 239,51-96,47-168,-1 0,0-1,-1 0,-1 0,-1 0,0 0,-1 0,0-1,-2 0,1-1,-2 1,1-1,-2-1,0 0,0 0,-1-1,-1 0,-1 0,-9 9,1 1,1 1,1 1,0 0,2 1,1 1,1 1,-11 27,24-49,-7 20,-1-1,-1 0,-1 0,-1-1,-1-1,-1-1,-11 13,-19 25,40-50,0 0,-1 0,0-1,0 0,0 0,-1 0,0 0,0-1,-1-1,0 1,0-1,0 0,-1-1,-3 1,-24 7,-1-1,0-2,-1-2,1-1,-1-2,-26-2,57-2,0 0,0 0,0 1,0 0,-1 0,1 1,1-1,-1 2,0-1,0 1,1 0,-1 0,1 1,0-1,0 2,1-1,-1 0,1 1,0 0,0 1,0-1,1 1,0 0,0 0,0 0,1 0,0 1,0-1,1 1,-1 0,2 0,-1 0,0 4,-2 63,6-67,-1-1,1 0,-2 1,1-1,-1 0,0 1,0-1,-1 1,1-1,-2 0,1 1,-1-1,1 0,-2 0,1 0,-1 0,0 0,0-1,0 1,-1-1,0 0,0 0,-1 0,1-1,-1 1,0-1,0 0,0-1,-1 1,-3 1,-275-3,-396-2,655-3,1-1,0-2,0 0,0-1,1-1,0-2,1 0,0-1,0-1,1-2,1 0,-12-10,-126-70,-131-55,75 57,205 87,0 0,0 0,0-1,0 0,1 0,0-1,0 0,1 0,0-1,0 0,1 0,0-1,1 1,-1-1,2-1,-1 1,1-1,1 1,0-1,0 0,1-2,-64-113,0 60,-57-80,-43-279,51 167,39 99,-9-55,19 61,3 2,27-29,-72-214,107 364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14T09:33:10.06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14T09:33:21.28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14T09:31:34.683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  <inkml:brush xml:id="br1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1899 144,'0'0</inkml:trace>
  <inkml:trace contextRef="#ctx0" brushRef="#br1" timeOffset="90471.23">1434 215,'-1'-2,"-1"-1,0 1,0 0,0 0,0 0,0 0,-1 0,1 0,-1 0,1 1,-1-1,1 1,-1 0,0 0,0 0,1 0,-1 0,0 0,0 1,0 0,0-1,0 1,0 0,0 1,0-1,-1 0,-500-4,465 4,19-2,0 1,1 1,-1 0,0 2,1 0,0 2,-1 0,1 1,0 0,1 2,0 0,0 1,-10 7,-224 186,142-96,102-96,0 0,1 1,1-1,-1 2,1-1,1 0,0 1,1 0,0 0,0 1,1-1,1 1,0-1,0 1,1 3,2 75,1-71,-1 0,0 0,-2 0,0 0,-2 0,0 0,0 0,-2-1,-1 1,-2 5,-6 5,1 0,1 1,2 0,1 1,2 0,1 1,1-1,2 1,1 0,1 4,5 286,62-107,-47 57,46-72,49 28,-103-208,1 0,1-1,1-1,0 0,1-1,1-1,1 0,0-1,1-1,0 0,10 4,99 45,-75-30,205 103,-76-66,-48-34,91 9,98-49,-316 3,0 0,0-1,1 0,-1 0,0 0,-1-1,1 0,0 0,-1 0,0-1,0 0,0 0,0 0,0-1,-1 1,0-1,0 0,0 0,-1-1,0 1,0-1,0 0,0 0,-1 0,0 0,0 0,-1 0,0 0,0-1,0 1,-1 0,0-1,0-2,0 5,58-192,-48 177,1 0,1 1,1 0,0 1,2 1,0 0,0 1,1 0,1 2,1 0,0 1,3-1,95-79,11-98,-24 41,24-160,-45 71,68-7,-134 215,-1-1,-2 0,-1 0,-1-2,-2 1,1-13,-5 26,-1 0,0 0,-2 0,0 0,-1 0,-1-1,-1 1,-1 0,0 0,-1 0,-2 0,-3-10,-130-122,-43-27,59 124,40 28,-25-17,-80-49,-92-79,262 160,0 0,0 1,-1 1,0 0,-1 2,1 0,-2 1,1 1,-1 0,1 2,-1 0,0 2,-16 0,29 0,-136-25,112 22</inkml:trace>
  <inkml:trace contextRef="#ctx0" brushRef="#br1" timeOffset="99595.96">1434 37,'0'0</inkml:trace>
  <inkml:trace contextRef="#ctx0" brushRef="#br1" timeOffset="100261.82">1434 37,'0'0</inkml:trace>
  <inkml:trace contextRef="#ctx0" brushRef="#br1" timeOffset="100676.16">1434 37,'0'0</inkml:trace>
  <inkml:trace contextRef="#ctx0" brushRef="#br1" timeOffset="100960.02">1434 37,'0'0</inkml:trace>
  <inkml:trace contextRef="#ctx0" brushRef="#br1" timeOffset="101246.58">1434 37,'0'0</inkml:trace>
  <inkml:trace contextRef="#ctx0" brushRef="#br1" timeOffset="101247.58">1434 37,'0'0</inkml:trace>
  <inkml:trace contextRef="#ctx0" brushRef="#br1" timeOffset="101959.56">1434 37,'0'0</inkml:trace>
  <inkml:trace contextRef="#ctx0" brushRef="#br1" timeOffset="102241.52">1434 37,'0'0</inkml:trace>
  <inkml:trace contextRef="#ctx0" brushRef="#br1" timeOffset="102526.49">1434 37,'0'0</inkml:trace>
  <inkml:trace contextRef="#ctx0" brushRef="#br1" timeOffset="102527.49">1434 37,'0'0</inkml:trace>
  <inkml:trace contextRef="#ctx0" brushRef="#br1" timeOffset="102795.23">1434 37,'0'0</inkml:trace>
  <inkml:trace contextRef="#ctx0" brushRef="#br1" timeOffset="108735.18">1649 72,'0'0</inkml:trace>
  <inkml:trace contextRef="#ctx0" brushRef="#br1" timeOffset="116745.5">1649 0,'0'0</inkml:trace>
  <inkml:trace contextRef="#ctx0" brushRef="#br1" timeOffset="118822.63">1399 215,'0'0</inkml:trace>
  <inkml:trace contextRef="#ctx0" brushRef="#br1" timeOffset="119124.59">1399 215,'0'0</inkml:trace>
  <inkml:trace contextRef="#ctx0" brushRef="#br1" timeOffset="119440.26">1399 215,'0'0</inkml:trace>
  <inkml:trace contextRef="#ctx0" brushRef="#br1" timeOffset="119441.26">1399 215,'0'0</inkml:trace>
  <inkml:trace contextRef="#ctx0" brushRef="#br1" timeOffset="119723.31">1399 215,'0'0</inkml:trace>
  <inkml:trace contextRef="#ctx0" brushRef="#br1" timeOffset="119724.31">1399 215,'0'0</inkml:trace>
  <inkml:trace contextRef="#ctx0" brushRef="#br1" timeOffset="120008.8">1399 215,'0'0</inkml:trace>
  <inkml:trace contextRef="#ctx0" brushRef="#br1" timeOffset="120009.8">1399 215,'0'0</inkml:trace>
  <inkml:trace contextRef="#ctx0" brushRef="#br1" timeOffset="120307.16">1399 215,'0'0</inkml:trace>
  <inkml:trace contextRef="#ctx0" brushRef="#br1" timeOffset="120308.16">1399 215,'0'0</inkml:trace>
  <inkml:trace contextRef="#ctx0" brushRef="#br1" timeOffset="120574.52">1399 215,'0'0</inkml:trace>
  <inkml:trace contextRef="#ctx0" brushRef="#br1" timeOffset="120575.52">1399 215,'0'0</inkml:trace>
  <inkml:trace contextRef="#ctx0" brushRef="#br1" timeOffset="147063.7">1471 37,'0'0</inkml:trace>
  <inkml:trace contextRef="#ctx0" brushRef="#br1" timeOffset="153506.65">1363 0</inkml:trace>
  <inkml:trace contextRef="#ctx0" brushRef="#br1" timeOffset="153771.81">1363 0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14T09:34:28.68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14T09:34:30.06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15T04:19:12.11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11/15/25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11/15/25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629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11/15/25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703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11/15/25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757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11/15/25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787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11/15/25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9475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11/15/25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4756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11/15/25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14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8BEEBAAA-29B5-4AF5-BC5F-7E580C29002D}" type="datetimeFigureOut">
              <a:rPr lang="en-US" smtClean="0"/>
              <a:pPr/>
              <a:t>11/15/25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7619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8BEEBAAA-29B5-4AF5-BC5F-7E580C29002D}" type="datetimeFigureOut">
              <a:rPr lang="en-US" smtClean="0"/>
              <a:pPr/>
              <a:t>11/15/25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55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11/15/25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826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11/15/25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476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11/15/25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240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11/15/25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918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11/15/25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867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11/15/25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553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11/15/25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852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11/15/25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814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11/15/25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6168700-CBD4-4242-8A2B-CF29B61E79EF}"/>
              </a:ext>
            </a:extLst>
          </p:cNvPr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D2CC41E-A7FA-46F4-B700-544928710220}"/>
              </a:ext>
            </a:extLst>
          </p:cNvPr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6946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  <p:sldLayoutId id="214748379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image" Target="../media/image16.png"/><Relationship Id="rId7" Type="http://schemas.openxmlformats.org/officeDocument/2006/relationships/customXml" Target="../ink/ink4.xml"/><Relationship Id="rId12" Type="http://schemas.openxmlformats.org/officeDocument/2006/relationships/customXml" Target="../ink/ink8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11" Type="http://schemas.openxmlformats.org/officeDocument/2006/relationships/customXml" Target="../ink/ink7.xml"/><Relationship Id="rId5" Type="http://schemas.openxmlformats.org/officeDocument/2006/relationships/customXml" Target="../ink/ink3.xml"/><Relationship Id="rId10" Type="http://schemas.openxmlformats.org/officeDocument/2006/relationships/customXml" Target="../ink/ink6.xml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customXml" Target="../ink/ink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customXml" Target="../ink/ink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EF2CB-080D-4D05-B2D3-3710B49B11F3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515154" y="463638"/>
            <a:ext cx="7252483" cy="358766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Interventional Radiology  and Hepatocellular carcinoma  Management.</a:t>
            </a:r>
            <a:br>
              <a:rPr lang="en-CA" sz="3600" dirty="0"/>
            </a:br>
            <a:r>
              <a:rPr lang="en-CA" sz="3600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20DB23-630B-425D-A2C7-19F6FD7921B9}"/>
              </a:ext>
            </a:extLst>
          </p:cNvPr>
          <p:cNvSpPr txBox="1"/>
          <p:nvPr/>
        </p:nvSpPr>
        <p:spPr>
          <a:xfrm>
            <a:off x="5911403" y="4304764"/>
            <a:ext cx="46865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/>
              <a:t>DR LAWRENCE MUGAMBI M’ARITHI.                                                                     INTERVENTIONAL RADIOLOGIST                                                                      KENYATTA NATIONAL HOSPITAL                                                                        </a:t>
            </a:r>
          </a:p>
          <a:p>
            <a:r>
              <a:rPr lang="en-CA" sz="1600" dirty="0"/>
              <a:t>15</a:t>
            </a:r>
            <a:r>
              <a:rPr lang="en-CA" sz="1600" baseline="30000" dirty="0"/>
              <a:t>th</a:t>
            </a:r>
            <a:r>
              <a:rPr lang="en-CA" sz="1600" dirty="0"/>
              <a:t> November 2025   </a:t>
            </a:r>
          </a:p>
        </p:txBody>
      </p:sp>
    </p:spTree>
    <p:extLst>
      <p:ext uri="{BB962C8B-B14F-4D97-AF65-F5344CB8AC3E}">
        <p14:creationId xmlns:p14="http://schemas.microsoft.com/office/powerpoint/2010/main" val="23789067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69F82-EBA1-4ADA-B0AA-8AEC6CC94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1223158"/>
            <a:ext cx="8761413" cy="593766"/>
          </a:xfrm>
        </p:spPr>
        <p:txBody>
          <a:bodyPr/>
          <a:lstStyle/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CHEMO-DRUGS/EMBOLICS</a:t>
            </a:r>
            <a:endParaRPr lang="en-KE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6F1F6-4F84-4ABC-A02B-C2E085FD2A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Embolic agents: Gel foam, PVA.</a:t>
            </a:r>
          </a:p>
          <a:p>
            <a:r>
              <a:rPr lang="en-US" dirty="0"/>
              <a:t>Medications: Doxorubicin(50mg), Mitomycin maximum of 10mg,Cisplatin</a:t>
            </a:r>
          </a:p>
          <a:p>
            <a:r>
              <a:rPr lang="en-US" dirty="0"/>
              <a:t> </a:t>
            </a:r>
            <a:r>
              <a:rPr lang="en-US" sz="2000" b="1" dirty="0"/>
              <a:t>lipiodol</a:t>
            </a:r>
            <a:r>
              <a:rPr lang="en-US" dirty="0"/>
              <a:t>[ maximum of 4800mg per session)</a:t>
            </a:r>
            <a:endParaRPr lang="en-K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DA18EC-CD47-4555-BA46-DB6B32814C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754" y="4187277"/>
            <a:ext cx="2140146" cy="214014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FE9AE23-4CCF-4443-BF98-3E9751F8F7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9445" y="4187276"/>
            <a:ext cx="2140146" cy="215470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EDDA730-4815-47B6-A714-80B9F56385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4073" y="4187275"/>
            <a:ext cx="2537601" cy="214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899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C981B-8D3E-45C8-A6FB-121B1A63A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1211282"/>
            <a:ext cx="8761413" cy="469349"/>
          </a:xfrm>
        </p:spPr>
        <p:txBody>
          <a:bodyPr/>
          <a:lstStyle/>
          <a:p>
            <a:r>
              <a:rPr lang="en-US" dirty="0"/>
              <a:t>          </a:t>
            </a:r>
            <a:r>
              <a:rPr lang="en-US" b="1" dirty="0">
                <a:solidFill>
                  <a:schemeClr val="tx1"/>
                </a:solidFill>
              </a:rPr>
              <a:t>VASCULAR ACCESS DEVICES</a:t>
            </a:r>
            <a:endParaRPr lang="en-KE" b="1" dirty="0">
              <a:solidFill>
                <a:schemeClr val="tx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08AAB4-5638-4395-842A-A5597B7B042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                </a:t>
            </a:r>
            <a:endParaRPr lang="en-US" b="1" dirty="0"/>
          </a:p>
          <a:p>
            <a:pPr marL="457200" indent="-457200">
              <a:buAutoNum type="arabicPeriod"/>
            </a:pPr>
            <a:r>
              <a:rPr lang="en-US" dirty="0"/>
              <a:t>Vascular  access sheaths</a:t>
            </a:r>
          </a:p>
          <a:p>
            <a:pPr marL="457200" indent="-457200">
              <a:buAutoNum type="arabicPeriod"/>
            </a:pPr>
            <a:r>
              <a:rPr lang="en-US" dirty="0"/>
              <a:t>Angiographic catheters</a:t>
            </a:r>
          </a:p>
          <a:p>
            <a:pPr marL="457200" indent="-457200">
              <a:buAutoNum type="arabicPeriod"/>
            </a:pPr>
            <a:r>
              <a:rPr lang="en-US" dirty="0"/>
              <a:t>Microcatheters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eriod"/>
            </a:pPr>
            <a:endParaRPr lang="en-KE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02E6036-97F9-419B-8FB6-827AD2CD5DD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79825" y="1864195"/>
            <a:ext cx="2843375" cy="23336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D35A554-C1E5-44C0-883E-0FF975DD21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3258" y="1982089"/>
            <a:ext cx="3091594" cy="20978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F0EED2E-ACFE-465F-85C5-971FC083C5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0679" y="4197851"/>
            <a:ext cx="2548293" cy="166710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569815-93A4-40F3-A709-965DF4A656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5259" y="4197852"/>
            <a:ext cx="2975396" cy="154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162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E12E0-C676-4712-BC56-69ECC6D9C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1199408"/>
            <a:ext cx="8761413" cy="481224"/>
          </a:xfrm>
        </p:spPr>
        <p:txBody>
          <a:bodyPr/>
          <a:lstStyle/>
          <a:p>
            <a:r>
              <a:rPr lang="en-US" dirty="0"/>
              <a:t>                        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TACE</a:t>
            </a:r>
            <a:endParaRPr lang="en-KE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05CA38-63E0-4235-966E-0C61644AC9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471152-29B4-413D-BDEB-4F7FE10E3C1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                </a:t>
            </a:r>
            <a:r>
              <a:rPr lang="en-US" b="1" i="1" dirty="0"/>
              <a:t>TECHNIQUE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TRANS FEMORAL ACCESS</a:t>
            </a:r>
          </a:p>
          <a:p>
            <a:pPr>
              <a:buFont typeface="+mj-lt"/>
              <a:buAutoNum type="arabicParenR"/>
            </a:pPr>
            <a:r>
              <a:rPr lang="en-US" dirty="0"/>
              <a:t>RCFA then celiac trunk catheterization.</a:t>
            </a:r>
          </a:p>
          <a:p>
            <a:pPr>
              <a:buFont typeface="+mj-lt"/>
              <a:buAutoNum type="arabicParenR"/>
            </a:pPr>
            <a:r>
              <a:rPr lang="en-US" dirty="0"/>
              <a:t>Selective hepatic artery catheterization. </a:t>
            </a:r>
          </a:p>
          <a:p>
            <a:pPr>
              <a:buFont typeface="+mj-lt"/>
              <a:buAutoNum type="arabicParenR"/>
            </a:pPr>
            <a:r>
              <a:rPr lang="en-US" dirty="0"/>
              <a:t>Selective distal catheterization using microcatheter.</a:t>
            </a:r>
          </a:p>
          <a:p>
            <a:pPr>
              <a:buFont typeface="+mj-lt"/>
              <a:buAutoNum type="arabicParenR"/>
            </a:pPr>
            <a:r>
              <a:rPr lang="en-US" dirty="0"/>
              <a:t>Injection of the drug then embolization using gel foam or PVA</a:t>
            </a:r>
          </a:p>
          <a:p>
            <a:pPr marL="0" indent="0">
              <a:buNone/>
            </a:pPr>
            <a:r>
              <a:rPr lang="en-US" dirty="0"/>
              <a:t>Cone beam CT- during embolization</a:t>
            </a:r>
          </a:p>
          <a:p>
            <a:pPr marL="0" indent="0">
              <a:buNone/>
            </a:pPr>
            <a:endParaRPr lang="en-KE" b="1" i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959F8B-2EB0-4FCD-A94D-13D74F1223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K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E3007F-570B-4944-94E0-4E077D79E20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Trans-radial / Distal radial – puncture distal to superficial palmar arch (</a:t>
            </a:r>
            <a:r>
              <a:rPr lang="en-US" b="1" dirty="0"/>
              <a:t>now showing).</a:t>
            </a:r>
          </a:p>
          <a:p>
            <a:pPr marL="400050" indent="-400050">
              <a:buFont typeface="+mj-lt"/>
              <a:buAutoNum type="romanUcPeriod"/>
            </a:pPr>
            <a:r>
              <a:rPr lang="en-US" dirty="0"/>
              <a:t>vessel diameter</a:t>
            </a:r>
          </a:p>
          <a:p>
            <a:pPr marL="400050" indent="-400050">
              <a:buFont typeface="+mj-lt"/>
              <a:buAutoNum type="romanUcPeriod"/>
            </a:pPr>
            <a:r>
              <a:rPr lang="en-US" dirty="0"/>
              <a:t>Barbeau test</a:t>
            </a:r>
            <a:endParaRPr lang="en-KE" dirty="0"/>
          </a:p>
        </p:txBody>
      </p:sp>
    </p:spTree>
    <p:extLst>
      <p:ext uri="{BB962C8B-B14F-4D97-AF65-F5344CB8AC3E}">
        <p14:creationId xmlns:p14="http://schemas.microsoft.com/office/powerpoint/2010/main" val="4233767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D73BF3-CC4A-45D1-BD68-EFBED30C83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100" y="2073499"/>
            <a:ext cx="5846128" cy="42026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D2A9A20-CE93-4A80-8A90-C7A96318B5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5368" y="1918952"/>
            <a:ext cx="5318695" cy="399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694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8C9FE-4570-4087-B15F-F62B184B6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K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F087D4-141D-4BC5-8EA4-CB9993F43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8701" y="2480651"/>
            <a:ext cx="3834597" cy="30701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90F35DB-94A4-41FF-B4CC-EC514FB471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3020" y="3429001"/>
            <a:ext cx="3393966" cy="26111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16CEE2-4770-4874-B746-724DC47493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041" y="2065550"/>
            <a:ext cx="3498980" cy="254659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5391FCE-0A3D-4050-86CE-477B9F2E499A}"/>
                  </a:ext>
                </a:extLst>
              </p14:cNvPr>
              <p14:cNvContentPartPr/>
              <p14:nvPr/>
            </p14:nvContentPartPr>
            <p14:xfrm>
              <a:off x="-489859" y="3412739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5391FCE-0A3D-4050-86CE-477B9F2E499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498859" y="340373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15F31AE-B129-46C4-9F7E-495D0E80E6D4}"/>
                  </a:ext>
                </a:extLst>
              </p14:cNvPr>
              <p14:cNvContentPartPr/>
              <p14:nvPr/>
            </p14:nvContentPartPr>
            <p14:xfrm>
              <a:off x="720461" y="2923139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15F31AE-B129-46C4-9F7E-495D0E80E6D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1821" y="291413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9D7C4628-B211-4DD2-9C3A-81A9C2B4B6C8}"/>
                  </a:ext>
                </a:extLst>
              </p14:cNvPr>
              <p14:cNvContentPartPr/>
              <p14:nvPr/>
            </p14:nvContentPartPr>
            <p14:xfrm>
              <a:off x="990101" y="2845739"/>
              <a:ext cx="1059840" cy="11473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9D7C4628-B211-4DD2-9C3A-81A9C2B4B6C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81461" y="2836739"/>
                <a:ext cx="1077480" cy="11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D6DCBAA6-F4A3-43C2-B128-48C5DF8373C5}"/>
                  </a:ext>
                </a:extLst>
              </p14:cNvPr>
              <p14:cNvContentPartPr/>
              <p14:nvPr/>
            </p14:nvContentPartPr>
            <p14:xfrm>
              <a:off x="-1069099" y="270299"/>
              <a:ext cx="36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D6DCBAA6-F4A3-43C2-B128-48C5DF8373C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1078099" y="26129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B5BE5AEB-88A8-4A5B-889D-E5FAB3D1D5D8}"/>
                  </a:ext>
                </a:extLst>
              </p14:cNvPr>
              <p14:cNvContentPartPr/>
              <p14:nvPr/>
            </p14:nvContentPartPr>
            <p14:xfrm>
              <a:off x="-1146372" y="270299"/>
              <a:ext cx="360" cy="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B5BE5AEB-88A8-4A5B-889D-E5FAB3D1D5D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1155372" y="26129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46CE4C0D-F99A-4770-AC58-C50DC13AB0D5}"/>
                  </a:ext>
                </a:extLst>
              </p14:cNvPr>
              <p14:cNvContentPartPr/>
              <p14:nvPr/>
            </p14:nvContentPartPr>
            <p14:xfrm>
              <a:off x="4932355" y="2047259"/>
              <a:ext cx="360" cy="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46CE4C0D-F99A-4770-AC58-C50DC13AB0D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23355" y="2038619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935652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CCF346-4AE1-4264-B2AB-E01F9E622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9830" y="1667993"/>
            <a:ext cx="6142899" cy="43494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1DC7C62-9268-45AA-8414-40D573BADF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805" y="1667992"/>
            <a:ext cx="5329506" cy="434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2415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79884-2918-40A7-8036-D37C71776B1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973138"/>
            <a:ext cx="8761413" cy="708025"/>
          </a:xfrm>
        </p:spPr>
        <p:txBody>
          <a:bodyPr/>
          <a:lstStyle/>
          <a:p>
            <a:r>
              <a:rPr lang="en-US" dirty="0"/>
              <a:t>     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TACE-END POINT</a:t>
            </a:r>
            <a:endParaRPr lang="en-KE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D42C1A3B-E723-495D-94E6-F5114C25B77C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7650051" y="4388532"/>
            <a:ext cx="4541949" cy="20645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0C10AE-8951-4D3C-AB80-E7AE04FB4D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5397" y="2064312"/>
            <a:ext cx="6145857" cy="179523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C68239D-D7D6-4F20-A4AE-264F9250C6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549" y="2380446"/>
            <a:ext cx="4056895" cy="206452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CD6B525-AB55-44DF-BF0F-DE7DDAED3F14}"/>
              </a:ext>
            </a:extLst>
          </p:cNvPr>
          <p:cNvSpPr txBox="1"/>
          <p:nvPr/>
        </p:nvSpPr>
        <p:spPr>
          <a:xfrm>
            <a:off x="2240925" y="4765183"/>
            <a:ext cx="36576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      </a:t>
            </a:r>
            <a:r>
              <a:rPr lang="en-US" sz="2000" b="1" dirty="0"/>
              <a:t>FILL:</a:t>
            </a:r>
          </a:p>
          <a:p>
            <a:r>
              <a:rPr lang="en-US" sz="1600" dirty="0"/>
              <a:t>1: </a:t>
            </a:r>
            <a:r>
              <a:rPr lang="en-US" sz="1600" dirty="0">
                <a:solidFill>
                  <a:srgbClr val="FF0000"/>
                </a:solidFill>
              </a:rPr>
              <a:t>The tumor</a:t>
            </a:r>
          </a:p>
          <a:p>
            <a:r>
              <a:rPr lang="en-US" sz="1600" dirty="0"/>
              <a:t>2: </a:t>
            </a:r>
            <a:r>
              <a:rPr lang="en-US" sz="1600" dirty="0">
                <a:solidFill>
                  <a:srgbClr val="00B050"/>
                </a:solidFill>
              </a:rPr>
              <a:t>The drainage</a:t>
            </a:r>
          </a:p>
          <a:p>
            <a:r>
              <a:rPr lang="en-US" sz="1600" dirty="0"/>
              <a:t>3:</a:t>
            </a:r>
            <a:r>
              <a:rPr lang="en-US" sz="1600" dirty="0">
                <a:solidFill>
                  <a:srgbClr val="0070C0"/>
                </a:solidFill>
              </a:rPr>
              <a:t>Beyond the capsule.</a:t>
            </a:r>
          </a:p>
        </p:txBody>
      </p:sp>
    </p:spTree>
    <p:extLst>
      <p:ext uri="{BB962C8B-B14F-4D97-AF65-F5344CB8AC3E}">
        <p14:creationId xmlns:p14="http://schemas.microsoft.com/office/powerpoint/2010/main" val="36918815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1CE86A-BB7B-4644-BD6F-FBEDF8447D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56" t="24095" r="33969" b="7364"/>
          <a:stretch/>
        </p:blipFill>
        <p:spPr>
          <a:xfrm>
            <a:off x="6679842" y="1120569"/>
            <a:ext cx="5061398" cy="52544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310674F-3076-498F-B95B-866E958E90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866" t="7351" r="30758" b="7860"/>
          <a:stretch/>
        </p:blipFill>
        <p:spPr>
          <a:xfrm>
            <a:off x="450760" y="1349061"/>
            <a:ext cx="5061398" cy="529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5017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E12E0-C676-4712-BC56-69ECC6D9C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1175656"/>
            <a:ext cx="8761413" cy="504975"/>
          </a:xfrm>
        </p:spPr>
        <p:txBody>
          <a:bodyPr/>
          <a:lstStyle/>
          <a:p>
            <a:r>
              <a:rPr lang="en-US" dirty="0"/>
              <a:t>                        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TACE</a:t>
            </a:r>
            <a:endParaRPr lang="en-KE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471152-29B4-413D-BDEB-4F7FE10E3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1680632"/>
            <a:ext cx="8825659" cy="463001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                 </a:t>
            </a:r>
            <a:r>
              <a:rPr lang="en-US" b="1" i="1" dirty="0"/>
              <a:t>COMPLICATIONS</a:t>
            </a:r>
          </a:p>
          <a:p>
            <a:pPr>
              <a:buFont typeface="+mj-lt"/>
              <a:buAutoNum type="arabicPeriod"/>
            </a:pPr>
            <a:r>
              <a:rPr lang="en-US" dirty="0"/>
              <a:t>vascular injuries</a:t>
            </a:r>
          </a:p>
          <a:p>
            <a:pPr>
              <a:buFont typeface="+mj-lt"/>
              <a:buAutoNum type="arabicPeriod"/>
            </a:pPr>
            <a:r>
              <a:rPr lang="en-US" dirty="0"/>
              <a:t>non-target embolization due to hepatic artery variations and hepatico-pulmonary  arterio-venous shunting.</a:t>
            </a:r>
          </a:p>
          <a:p>
            <a:pPr>
              <a:buFont typeface="+mj-lt"/>
              <a:buAutoNum type="arabicPeriod"/>
            </a:pPr>
            <a:r>
              <a:rPr lang="en-US" dirty="0"/>
              <a:t>post-embolization syndrome – very common</a:t>
            </a:r>
          </a:p>
          <a:p>
            <a:pPr>
              <a:buFont typeface="+mj-lt"/>
              <a:buAutoNum type="arabicPeriod"/>
            </a:pPr>
            <a:r>
              <a:rPr lang="en-US" dirty="0"/>
              <a:t>myelosuppression</a:t>
            </a:r>
          </a:p>
          <a:p>
            <a:pPr>
              <a:buFont typeface="+mj-lt"/>
              <a:buAutoNum type="arabicPeriod"/>
            </a:pPr>
            <a:r>
              <a:rPr lang="en-US" dirty="0"/>
              <a:t>infections</a:t>
            </a:r>
          </a:p>
          <a:p>
            <a:pPr>
              <a:buFont typeface="+mj-lt"/>
              <a:buAutoNum type="arabicPeriod"/>
            </a:pPr>
            <a:r>
              <a:rPr lang="en-US" dirty="0"/>
              <a:t>Biliary duct injury (biliary system is  perfused by the hepatic artery).</a:t>
            </a:r>
          </a:p>
          <a:p>
            <a:pPr>
              <a:buFont typeface="+mj-lt"/>
              <a:buAutoNum type="arabicPeriod"/>
            </a:pPr>
            <a:r>
              <a:rPr lang="en-US" dirty="0"/>
              <a:t>TACE induced liver failure.</a:t>
            </a:r>
          </a:p>
          <a:p>
            <a:pPr>
              <a:buFont typeface="+mj-lt"/>
              <a:buAutoNum type="arabicPeriod"/>
            </a:pPr>
            <a:r>
              <a:rPr lang="en-US" dirty="0"/>
              <a:t>Tumor rupture.</a:t>
            </a:r>
          </a:p>
          <a:p>
            <a:pPr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KE" b="1" i="1" dirty="0"/>
          </a:p>
        </p:txBody>
      </p:sp>
    </p:spTree>
    <p:extLst>
      <p:ext uri="{BB962C8B-B14F-4D97-AF65-F5344CB8AC3E}">
        <p14:creationId xmlns:p14="http://schemas.microsoft.com/office/powerpoint/2010/main" val="17666167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8F1A6-31EA-41EF-86EF-AE0B18FB2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1199408"/>
            <a:ext cx="8761413" cy="481224"/>
          </a:xfrm>
        </p:spPr>
        <p:txBody>
          <a:bodyPr/>
          <a:lstStyle/>
          <a:p>
            <a:r>
              <a:rPr lang="en-US" dirty="0"/>
              <a:t> 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FOLLOW UP</a:t>
            </a:r>
            <a:endParaRPr lang="en-KE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C3DD7C-CDFC-4C1A-A17D-5A486ADEB3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CT  SCAN</a:t>
            </a:r>
            <a:endParaRPr lang="en-K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D9F2FB-8B02-4250-844B-5099623F6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2830" y="3044293"/>
            <a:ext cx="4601902" cy="2840039"/>
          </a:xfrm>
        </p:spPr>
        <p:txBody>
          <a:bodyPr/>
          <a:lstStyle/>
          <a:p>
            <a:r>
              <a:rPr lang="en-US" dirty="0"/>
              <a:t>To evaluate the effectiveness of the treatment by looking for residual or new tumors.</a:t>
            </a:r>
          </a:p>
          <a:p>
            <a:pPr marL="0" indent="0">
              <a:buNone/>
            </a:pPr>
            <a:r>
              <a:rPr lang="en-US" dirty="0"/>
              <a:t> Ideal duration.</a:t>
            </a:r>
          </a:p>
          <a:p>
            <a:pPr marL="0" indent="0">
              <a:buNone/>
            </a:pPr>
            <a:r>
              <a:rPr lang="en-US" sz="2000" dirty="0"/>
              <a:t>1: 4-6 weeks post TACE</a:t>
            </a:r>
          </a:p>
          <a:p>
            <a:pPr marL="0" indent="0">
              <a:buNone/>
            </a:pPr>
            <a:r>
              <a:rPr lang="en-US" sz="2000" dirty="0"/>
              <a:t>2: 3-6 months</a:t>
            </a:r>
          </a:p>
          <a:p>
            <a:pPr marL="0" indent="0">
              <a:buNone/>
            </a:pPr>
            <a:r>
              <a:rPr lang="en-US" sz="2000" dirty="0"/>
              <a:t>3: Annually</a:t>
            </a:r>
            <a:endParaRPr lang="en-K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D5E9F4-301E-4D5B-AA6B-1897305009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KE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CA0D1AB-10DB-4CE3-A7E7-5AC25A2E756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2"/>
          <a:srcRect l="3432" t="2898" b="6551"/>
          <a:stretch/>
        </p:blipFill>
        <p:spPr>
          <a:xfrm>
            <a:off x="5980111" y="1538563"/>
            <a:ext cx="3817425" cy="2840039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FC69F10C-F311-4717-8315-1A62F91AA3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5859" y="4378602"/>
            <a:ext cx="2869917" cy="215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117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8929E-B60D-48B7-93D8-40D45297B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/>
              <a:t>     </a:t>
            </a:r>
            <a:br>
              <a:rPr lang="en-US" b="1" i="1"/>
            </a:br>
            <a:r>
              <a:rPr lang="en-US" i="1">
                <a:solidFill>
                  <a:schemeClr val="tx1"/>
                </a:solidFill>
              </a:rPr>
              <a:t>DECLARATION</a:t>
            </a:r>
            <a:endParaRPr lang="en-KE" i="1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6E4330-D1DE-4C4B-9DD9-8BA69C44F636}"/>
              </a:ext>
            </a:extLst>
          </p:cNvPr>
          <p:cNvSpPr txBox="1"/>
          <p:nvPr/>
        </p:nvSpPr>
        <p:spPr>
          <a:xfrm>
            <a:off x="940157" y="2601532"/>
            <a:ext cx="42757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NOTHING AT ALL TO DECLARE.</a:t>
            </a:r>
            <a:endParaRPr lang="en-KE" sz="3200" b="1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1A86718-CB87-4149-A988-44594665F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113" y="2601532"/>
            <a:ext cx="8825659" cy="3416300"/>
          </a:xfrm>
        </p:spPr>
        <p:txBody>
          <a:bodyPr/>
          <a:lstStyle/>
          <a:p>
            <a:r>
              <a:rPr lang="en-US" dirty="0"/>
              <a:t>  </a:t>
            </a:r>
            <a:endParaRPr lang="en-KE" dirty="0"/>
          </a:p>
        </p:txBody>
      </p:sp>
    </p:spTree>
    <p:extLst>
      <p:ext uri="{BB962C8B-B14F-4D97-AF65-F5344CB8AC3E}">
        <p14:creationId xmlns:p14="http://schemas.microsoft.com/office/powerpoint/2010/main" val="13579389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E33AC-2E00-4F34-A1FB-8D7BE1D94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2800" dirty="0">
                <a:solidFill>
                  <a:schemeClr val="tx1"/>
                </a:solidFill>
              </a:rPr>
            </a:b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CLASSIFICATION BASED ON LIPIODOL ACCUMMILATION</a:t>
            </a:r>
            <a:endParaRPr lang="en-KE" sz="2800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D928A3-0B79-416D-A647-39DCABFFA4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E24E15-5F0A-4A40-852F-35829C69E1F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dirty="0"/>
              <a:t>Homogeneous accumulation (Type I).</a:t>
            </a:r>
          </a:p>
          <a:p>
            <a:pPr>
              <a:buFont typeface="+mj-lt"/>
              <a:buAutoNum type="arabicPeriod"/>
            </a:pPr>
            <a:r>
              <a:rPr lang="en-US" dirty="0"/>
              <a:t> Partial defect (Type II). </a:t>
            </a:r>
          </a:p>
          <a:p>
            <a:pPr>
              <a:buFont typeface="+mj-lt"/>
              <a:buAutoNum type="arabicPeriod"/>
            </a:pPr>
            <a:r>
              <a:rPr lang="en-US" dirty="0"/>
              <a:t>Faint accumulation (Type III). </a:t>
            </a:r>
          </a:p>
          <a:p>
            <a:pPr>
              <a:buFont typeface="+mj-lt"/>
              <a:buAutoNum type="arabicPeriod"/>
            </a:pPr>
            <a:r>
              <a:rPr lang="en-US" dirty="0"/>
              <a:t> No or slight accumulation (Type IV).</a:t>
            </a:r>
            <a:endParaRPr lang="en-K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CC9E25-63A6-46EE-90C6-CE404757DD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KE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D7125CF-BF5B-463A-A2B7-89049E8DB30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7071373" y="2407031"/>
            <a:ext cx="4097814" cy="391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4013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C33F46-32E7-49D9-99DE-C7850E5F6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913" y="2197118"/>
            <a:ext cx="10999142" cy="38430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12CF25-A42D-4D3A-BB3C-B798921C6D28}"/>
              </a:ext>
            </a:extLst>
          </p:cNvPr>
          <p:cNvSpPr txBox="1"/>
          <p:nvPr/>
        </p:nvSpPr>
        <p:spPr>
          <a:xfrm>
            <a:off x="1275008" y="515155"/>
            <a:ext cx="8422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PET CT Scan will assess for viable remnant tumor</a:t>
            </a:r>
            <a:endParaRPr lang="en-KE" dirty="0"/>
          </a:p>
        </p:txBody>
      </p:sp>
    </p:spTree>
    <p:extLst>
      <p:ext uri="{BB962C8B-B14F-4D97-AF65-F5344CB8AC3E}">
        <p14:creationId xmlns:p14="http://schemas.microsoft.com/office/powerpoint/2010/main" val="37587635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559D3-F48A-43A0-AD93-F6B28ACB1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6172" y="1360033"/>
            <a:ext cx="8761413" cy="706964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TARE-Trans-arterial radio-embolization</a:t>
            </a:r>
            <a:endParaRPr lang="en-KE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53D77-F72B-4224-A19D-34519AFD97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Directed therapy  that uses radioactive microspheres delivered through catheter to the liver tumours. The radioactive radio-isotopes are conjugated to  microspheres.</a:t>
            </a:r>
          </a:p>
          <a:p>
            <a:pPr>
              <a:buFont typeface="+mj-lt"/>
              <a:buAutoNum type="arabicPeriod"/>
            </a:pPr>
            <a:r>
              <a:rPr lang="en-US" dirty="0"/>
              <a:t> Uses yttrium-90-filled microspheres, Lipiodol labeled with iodine</a:t>
            </a:r>
            <a:r>
              <a:rPr lang="en-US" baseline="30000" dirty="0"/>
              <a:t>131</a:t>
            </a:r>
            <a:r>
              <a:rPr lang="en-US" dirty="0"/>
              <a:t> or rhenium</a:t>
            </a:r>
            <a:r>
              <a:rPr lang="en-US" baseline="30000" dirty="0"/>
              <a:t>188</a:t>
            </a:r>
            <a:r>
              <a:rPr lang="en-US" dirty="0"/>
              <a:t> .</a:t>
            </a:r>
          </a:p>
          <a:p>
            <a:pPr>
              <a:buFont typeface="+mj-lt"/>
              <a:buAutoNum type="arabicPeriod"/>
            </a:pPr>
            <a:r>
              <a:rPr lang="en-US" dirty="0"/>
              <a:t>Two types of microspheres commonly used.</a:t>
            </a:r>
          </a:p>
          <a:p>
            <a:pPr marL="0" indent="0">
              <a:buNone/>
            </a:pPr>
            <a:r>
              <a:rPr lang="en-US" dirty="0"/>
              <a:t>          a)Glass-made TheraSphere®. </a:t>
            </a:r>
          </a:p>
          <a:p>
            <a:pPr marL="0" indent="0">
              <a:buNone/>
            </a:pPr>
            <a:r>
              <a:rPr lang="en-US" dirty="0"/>
              <a:t>           b)Resin-made Sir-Spheres®. </a:t>
            </a:r>
          </a:p>
          <a:p>
            <a:pPr marL="0" indent="0">
              <a:buNone/>
            </a:pPr>
            <a:r>
              <a:rPr lang="en-US" b="1" dirty="0"/>
              <a:t>Combines delivery of internal radiation to tumor, with embolization of feeding artery.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KE" dirty="0"/>
          </a:p>
        </p:txBody>
      </p:sp>
    </p:spTree>
    <p:extLst>
      <p:ext uri="{BB962C8B-B14F-4D97-AF65-F5344CB8AC3E}">
        <p14:creationId xmlns:p14="http://schemas.microsoft.com/office/powerpoint/2010/main" val="32274835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BDBEB-3503-4A64-9255-100B67973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484716"/>
            <a:ext cx="9556589" cy="706964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b="1" dirty="0">
                <a:solidFill>
                  <a:srgbClr val="404040"/>
                </a:solidFill>
              </a:rPr>
              <a:t>TARE (Hepatico-pulmonary/enteric shunt)</a:t>
            </a:r>
            <a:endParaRPr lang="en-KE" b="1" dirty="0">
              <a:solidFill>
                <a:srgbClr val="40404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5DDD82-DAED-46FA-97C8-84BE6EC8F7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4954" y="1893194"/>
            <a:ext cx="4825157" cy="290795"/>
          </a:xfrm>
        </p:spPr>
        <p:txBody>
          <a:bodyPr/>
          <a:lstStyle/>
          <a:p>
            <a:endParaRPr lang="en-K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2301F2-E644-48AD-BE4D-401C780920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54954" y="2396552"/>
            <a:ext cx="4825158" cy="362325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An AV shunt allows blood to bypass the liver's capillary system and flow directly from the hepatic artery to the systemic circulation and then into the lungs and the gastro-enteric circulation. </a:t>
            </a:r>
          </a:p>
          <a:p>
            <a:pPr marL="0" indent="0">
              <a:buNone/>
            </a:pPr>
            <a:r>
              <a:rPr lang="en-US" dirty="0"/>
              <a:t>More worry of the lungs- </a:t>
            </a:r>
            <a:r>
              <a:rPr lang="en-US" b="1" dirty="0"/>
              <a:t>severe radiation pneumonitis.</a:t>
            </a:r>
          </a:p>
          <a:p>
            <a:r>
              <a:rPr lang="en-US" dirty="0"/>
              <a:t>Pre-procedural scan by  infusion of Technetium-99 labelled macroaggregated albumin</a:t>
            </a:r>
            <a:r>
              <a:rPr lang="en-US" b="1" dirty="0"/>
              <a:t>-99mTc-MAA </a:t>
            </a:r>
            <a:r>
              <a:rPr lang="en-US" dirty="0"/>
              <a:t> into the hepatic artery. </a:t>
            </a:r>
          </a:p>
          <a:p>
            <a:r>
              <a:rPr lang="en-US" dirty="0"/>
              <a:t>A special scan (SPECT/CT) tracks these particles to measure the percentage that reaches the lungs- </a:t>
            </a:r>
            <a:r>
              <a:rPr lang="en-US" b="1" dirty="0"/>
              <a:t>Hepatico-pulmonary shunt fraction(HPSF).</a:t>
            </a:r>
          </a:p>
          <a:p>
            <a:endParaRPr lang="en-KE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A762F9-4BCA-4EF9-A886-7E0FE1405E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80111" y="1607727"/>
            <a:ext cx="4825159" cy="576262"/>
          </a:xfrm>
        </p:spPr>
        <p:txBody>
          <a:bodyPr/>
          <a:lstStyle/>
          <a:p>
            <a:endParaRPr lang="en-K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0AD711-4F3A-4A6E-B603-6F8268BDA2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89017" y="2818048"/>
            <a:ext cx="4825159" cy="230636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Contra indication to TARE depends mostly on the microspheres used to conjugate  the radioisotope.</a:t>
            </a:r>
          </a:p>
          <a:p>
            <a:r>
              <a:rPr lang="en-US" b="1" dirty="0"/>
              <a:t>Resin microspheres:</a:t>
            </a:r>
            <a:r>
              <a:rPr lang="en-US" dirty="0"/>
              <a:t> </a:t>
            </a:r>
            <a:r>
              <a:rPr lang="en-US" b="1" dirty="0"/>
              <a:t>CI</a:t>
            </a:r>
            <a:r>
              <a:rPr lang="en-US" dirty="0"/>
              <a:t> if HPSF is </a:t>
            </a:r>
            <a:r>
              <a:rPr lang="en-US" b="1" dirty="0"/>
              <a:t>greater than 20%.</a:t>
            </a:r>
          </a:p>
          <a:p>
            <a:r>
              <a:rPr lang="en-US" b="1" dirty="0"/>
              <a:t>Glass microspheres:</a:t>
            </a:r>
            <a:r>
              <a:rPr lang="en-US" dirty="0"/>
              <a:t> </a:t>
            </a:r>
            <a:r>
              <a:rPr lang="en-US" b="1" dirty="0"/>
              <a:t>CI</a:t>
            </a:r>
            <a:r>
              <a:rPr lang="en-US" dirty="0"/>
              <a:t> if the expected lung dose is </a:t>
            </a:r>
            <a:r>
              <a:rPr lang="en-US" b="1" dirty="0"/>
              <a:t>greater than 30 Gy</a:t>
            </a:r>
            <a:r>
              <a:rPr lang="en-US" dirty="0"/>
              <a:t> in a single session or 50 Gy cumulatively- associated with high HPSF.</a:t>
            </a: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3A6DC4A5-6A3C-4048-BD1C-938C6160F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411163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5713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4A1EB-1F4F-40EC-A490-95797ADB5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KE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D21A98E-7DF1-4640-883C-05CE1C93FD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1885242"/>
            <a:ext cx="4350973" cy="44816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FD40E3-1326-4BF6-83E0-9822AD6E98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693" y="1811340"/>
            <a:ext cx="4388707" cy="448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8398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F992E-54CA-4ABD-A0AA-8241DCC35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MANAGEMENTS</a:t>
            </a:r>
            <a:endParaRPr lang="en-K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EA81DA-8C97-4C04-8B7E-288DFA1754A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RFA</a:t>
            </a:r>
          </a:p>
          <a:p>
            <a:r>
              <a:rPr lang="en-US" dirty="0"/>
              <a:t>MICROWAVE</a:t>
            </a:r>
          </a:p>
          <a:p>
            <a:r>
              <a:rPr lang="en-US" dirty="0"/>
              <a:t>CRYOTHERAPY</a:t>
            </a:r>
          </a:p>
          <a:p>
            <a:endParaRPr lang="en-KE" dirty="0"/>
          </a:p>
        </p:txBody>
      </p:sp>
    </p:spTree>
    <p:extLst>
      <p:ext uri="{BB962C8B-B14F-4D97-AF65-F5344CB8AC3E}">
        <p14:creationId xmlns:p14="http://schemas.microsoft.com/office/powerpoint/2010/main" val="33312557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B5060-F58B-4E6F-B1FC-F90DDAC24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br>
              <a:rPr lang="en-US" dirty="0"/>
            </a:br>
            <a:br>
              <a:rPr lang="en-US" dirty="0"/>
            </a:b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POST TACE/TARE OVERALL SURVIVAL RATE</a:t>
            </a:r>
            <a:endParaRPr lang="en-KE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3056ED-3ED2-4169-B9CD-568DDDFE90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Depends on factors like cancer stage, liver function, and overall health. median survival can range from roughly 14 to 20 months for </a:t>
            </a:r>
            <a:r>
              <a:rPr lang="en-US"/>
              <a:t>both procedures.</a:t>
            </a:r>
            <a:endParaRPr lang="en-US" dirty="0"/>
          </a:p>
          <a:p>
            <a:r>
              <a:rPr lang="en-US" dirty="0"/>
              <a:t>Some  studies suggest TARE may offer longer event-free survival in certain cases.  </a:t>
            </a:r>
          </a:p>
          <a:p>
            <a:r>
              <a:rPr lang="en-US" dirty="0"/>
              <a:t>The longest recorded survival for a patient with HCC after TACE is over 14 year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Google Sans"/>
              </a:rPr>
              <a:t>s.   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Google Sans"/>
              </a:rPr>
              <a:t>Achieved by a patient who underwent multiple sessions of therapy.</a:t>
            </a:r>
            <a:endParaRPr lang="en-US" sz="2400" b="1" dirty="0">
              <a:solidFill>
                <a:schemeClr val="tx2">
                  <a:lumMod val="50000"/>
                </a:schemeClr>
              </a:solidFill>
            </a:endParaRPr>
          </a:p>
          <a:p>
            <a:endParaRPr lang="en-KE" dirty="0"/>
          </a:p>
        </p:txBody>
      </p:sp>
    </p:spTree>
    <p:extLst>
      <p:ext uri="{BB962C8B-B14F-4D97-AF65-F5344CB8AC3E}">
        <p14:creationId xmlns:p14="http://schemas.microsoft.com/office/powerpoint/2010/main" val="18591816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3A2C2-F016-4870-84C0-C05387701362}"/>
              </a:ext>
            </a:extLst>
          </p:cNvPr>
          <p:cNvSpPr txBox="1">
            <a:spLocks/>
          </p:cNvSpPr>
          <p:nvPr/>
        </p:nvSpPr>
        <p:spPr>
          <a:xfrm>
            <a:off x="1454239" y="1756130"/>
            <a:ext cx="8643154" cy="188795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      </a:t>
            </a:r>
            <a:r>
              <a:rPr lang="en-US" b="1" dirty="0">
                <a:solidFill>
                  <a:schemeClr val="tx1"/>
                </a:solidFill>
              </a:rPr>
              <a:t>THANK YOU ALL</a:t>
            </a:r>
            <a:endParaRPr lang="en-KE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396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50CA7-F70E-4E4F-A5AD-9B64268CE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320634"/>
            <a:ext cx="8761413" cy="831272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MAIN IR ROLES</a:t>
            </a:r>
            <a:endParaRPr lang="en-KE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15F06-D024-46B8-976A-BB261C632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1867437"/>
            <a:ext cx="8825659" cy="4152363"/>
          </a:xfrm>
        </p:spPr>
        <p:txBody>
          <a:bodyPr/>
          <a:lstStyle/>
          <a:p>
            <a:r>
              <a:rPr lang="en-US" dirty="0"/>
              <a:t>1: Diagnostic</a:t>
            </a:r>
          </a:p>
          <a:p>
            <a:r>
              <a:rPr lang="en-US" dirty="0"/>
              <a:t>2:  Local-regional therapies (ablation, embolization, radiation) are imaging-guided tumor-directed procedures  considered in  treatment for patients with hepatocellular carcinoma and liver metastasis.</a:t>
            </a:r>
          </a:p>
          <a:p>
            <a:r>
              <a:rPr lang="en-US" dirty="0"/>
              <a:t>Embolization</a:t>
            </a:r>
          </a:p>
          <a:p>
            <a:pPr marL="0" indent="0">
              <a:buNone/>
            </a:pPr>
            <a:r>
              <a:rPr lang="en-US" dirty="0"/>
              <a:t>            A-TACE</a:t>
            </a:r>
          </a:p>
          <a:p>
            <a:pPr marL="0" indent="0">
              <a:buNone/>
            </a:pPr>
            <a:r>
              <a:rPr lang="en-US" dirty="0"/>
              <a:t>            B-TARE</a:t>
            </a:r>
          </a:p>
          <a:p>
            <a:pPr marL="0" indent="0">
              <a:buNone/>
            </a:pPr>
            <a:r>
              <a:rPr lang="en-US" dirty="0"/>
              <a:t>            B-Bland embolotherapy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b="1" dirty="0"/>
              <a:t>Other treatment: </a:t>
            </a:r>
            <a:r>
              <a:rPr lang="en-US" dirty="0"/>
              <a:t>RFA, CRYOTHERAPY, MICROWAVE</a:t>
            </a:r>
            <a:endParaRPr lang="en-KE" b="1" dirty="0"/>
          </a:p>
        </p:txBody>
      </p:sp>
    </p:spTree>
    <p:extLst>
      <p:ext uri="{BB962C8B-B14F-4D97-AF65-F5344CB8AC3E}">
        <p14:creationId xmlns:p14="http://schemas.microsoft.com/office/powerpoint/2010/main" val="1369795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E93B4-55F7-418A-8502-2B32DFB0A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1199408"/>
            <a:ext cx="8761413" cy="700644"/>
          </a:xfrm>
        </p:spPr>
        <p:txBody>
          <a:bodyPr/>
          <a:lstStyle/>
          <a:p>
            <a:r>
              <a:rPr lang="en-US" sz="3600" b="1" dirty="0">
                <a:solidFill>
                  <a:srgbClr val="404040"/>
                </a:solidFill>
              </a:rPr>
              <a:t>Percutaneous image guided biopsies</a:t>
            </a:r>
            <a:endParaRPr lang="en-KE" sz="3600" b="1" dirty="0">
              <a:solidFill>
                <a:srgbClr val="40404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E66445-3D56-4898-9133-DD511A32A3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+mj-lt"/>
              <a:buAutoNum type="alphaUcPeriod"/>
            </a:pPr>
            <a:r>
              <a:rPr lang="en-US" dirty="0"/>
              <a:t> Sample for histology, IHC, molecular studies.</a:t>
            </a:r>
          </a:p>
          <a:p>
            <a:pPr>
              <a:buFont typeface="+mj-lt"/>
              <a:buAutoNum type="alphaUcPeriod"/>
            </a:pPr>
            <a:r>
              <a:rPr lang="en-US" dirty="0"/>
              <a:t>Use co-axial biopsy needle and embolize the tract using biodegradable embolics.</a:t>
            </a:r>
          </a:p>
          <a:p>
            <a:pPr marL="0" indent="0">
              <a:buNone/>
            </a:pPr>
            <a:r>
              <a:rPr lang="en-US" dirty="0"/>
              <a:t>      ? Need for biopsy when imaging and tumor markers are very suggestive</a:t>
            </a:r>
          </a:p>
          <a:p>
            <a:pPr marL="0" indent="0">
              <a:buNone/>
            </a:pPr>
            <a:r>
              <a:rPr lang="en-US" b="1" i="1" dirty="0"/>
              <a:t>Biopsy:</a:t>
            </a:r>
          </a:p>
          <a:p>
            <a:pPr>
              <a:buFont typeface="+mj-lt"/>
              <a:buAutoNum type="arabicPeriod"/>
            </a:pPr>
            <a:r>
              <a:rPr lang="en-US" dirty="0"/>
              <a:t>Atypical imaging findings.</a:t>
            </a:r>
          </a:p>
          <a:p>
            <a:pPr>
              <a:buFont typeface="+mj-lt"/>
              <a:buAutoNum type="arabicPeriod"/>
            </a:pPr>
            <a:r>
              <a:rPr lang="en-US" dirty="0"/>
              <a:t>Patient with no features of CLD.</a:t>
            </a:r>
          </a:p>
          <a:p>
            <a:pPr>
              <a:buFont typeface="+mj-lt"/>
              <a:buAutoNum type="arabicPeriod"/>
            </a:pPr>
            <a:r>
              <a:rPr lang="en-US" dirty="0"/>
              <a:t>Treatment decision (molecular profiling).</a:t>
            </a:r>
          </a:p>
          <a:p>
            <a:pPr>
              <a:buFont typeface="+mj-lt"/>
              <a:buAutoNum type="arabicPeriod"/>
            </a:pPr>
            <a:r>
              <a:rPr lang="en-US" dirty="0"/>
              <a:t>Unclear etiology- Mixed HCC and cholangiocarcinoma.</a:t>
            </a:r>
            <a:endParaRPr lang="en-KE" dirty="0"/>
          </a:p>
        </p:txBody>
      </p:sp>
    </p:spTree>
    <p:extLst>
      <p:ext uri="{BB962C8B-B14F-4D97-AF65-F5344CB8AC3E}">
        <p14:creationId xmlns:p14="http://schemas.microsoft.com/office/powerpoint/2010/main" val="932652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4D8B4-7D41-4673-A5E2-A924A3E8F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1187532"/>
            <a:ext cx="8761413" cy="493100"/>
          </a:xfrm>
        </p:spPr>
        <p:txBody>
          <a:bodyPr/>
          <a:lstStyle/>
          <a:p>
            <a:r>
              <a:rPr lang="en-US" dirty="0"/>
              <a:t>	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TACE</a:t>
            </a:r>
            <a:endParaRPr lang="en-KE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A0C03-D942-4C0D-A688-4065564F9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1944710"/>
            <a:ext cx="8825659" cy="4075090"/>
          </a:xfrm>
        </p:spPr>
        <p:txBody>
          <a:bodyPr>
            <a:normAutofit fontScale="92500"/>
          </a:bodyPr>
          <a:lstStyle/>
          <a:p>
            <a:r>
              <a:rPr lang="en-US" dirty="0"/>
              <a:t>Minimally-invasive method of administering chemotherapy directly to a liver tumor via a catheter under fluoroscopy guidance.</a:t>
            </a:r>
          </a:p>
          <a:p>
            <a:r>
              <a:rPr lang="en-US" dirty="0"/>
              <a:t> The chemo-embolic agent may be delivered as a mixture of chemo-drugs and lipiodol (</a:t>
            </a:r>
            <a:r>
              <a:rPr lang="en-US" b="1" dirty="0"/>
              <a:t>conventional TACE) </a:t>
            </a:r>
            <a:r>
              <a:rPr lang="en-US" dirty="0"/>
              <a:t>or as an injection of drug-eluting beads </a:t>
            </a:r>
            <a:r>
              <a:rPr lang="en-US" b="1" dirty="0"/>
              <a:t>(DEB-TACE). </a:t>
            </a:r>
            <a:r>
              <a:rPr lang="en-US" dirty="0"/>
              <a:t>Prior to the procedure pharmacy loads chemotherapeutic agent onto DEBs. </a:t>
            </a:r>
            <a:endParaRPr lang="en-US" b="1" dirty="0"/>
          </a:p>
          <a:p>
            <a:r>
              <a:rPr lang="en-US" b="1" dirty="0"/>
              <a:t>Transcatheter arterial embolization (TAE)</a:t>
            </a:r>
            <a:r>
              <a:rPr lang="en-US" dirty="0"/>
              <a:t>, also known as bland embolization- </a:t>
            </a:r>
            <a:r>
              <a:rPr lang="en-US" b="1" dirty="0"/>
              <a:t>chemotherapy agent added-</a:t>
            </a:r>
            <a:r>
              <a:rPr lang="en-US" dirty="0"/>
              <a:t>an alternative to TACE</a:t>
            </a:r>
          </a:p>
          <a:p>
            <a:r>
              <a:rPr lang="en-US" b="1" dirty="0"/>
              <a:t>TARE-</a:t>
            </a:r>
            <a:r>
              <a:rPr lang="en-US" dirty="0"/>
              <a:t>Radio isotopes conjugated to microspheres</a:t>
            </a:r>
          </a:p>
          <a:p>
            <a:r>
              <a:rPr lang="en-US" dirty="0"/>
              <a:t>Over 95% of the blood supply to a liver tumor is derived from the hepatic artery, </a:t>
            </a:r>
          </a:p>
          <a:p>
            <a:r>
              <a:rPr lang="en-US" dirty="0"/>
              <a:t>80% of the blood supply to the normal liver parenchyma is from the portal vein.</a:t>
            </a:r>
          </a:p>
          <a:p>
            <a:r>
              <a:rPr lang="en-US" dirty="0"/>
              <a:t>TACE has evolved as from 1980’s. </a:t>
            </a:r>
          </a:p>
          <a:p>
            <a:endParaRPr lang="en-KE" dirty="0"/>
          </a:p>
        </p:txBody>
      </p:sp>
    </p:spTree>
    <p:extLst>
      <p:ext uri="{BB962C8B-B14F-4D97-AF65-F5344CB8AC3E}">
        <p14:creationId xmlns:p14="http://schemas.microsoft.com/office/powerpoint/2010/main" val="939843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918CB-968C-43F6-89A1-F0CB40E56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1173050"/>
            <a:ext cx="8761413" cy="507581"/>
          </a:xfrm>
        </p:spPr>
        <p:txBody>
          <a:bodyPr/>
          <a:lstStyle/>
          <a:p>
            <a:r>
              <a:rPr lang="en-US" dirty="0"/>
              <a:t>              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TACE</a:t>
            </a:r>
            <a:endParaRPr lang="en-KE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A09B70-BC17-47EB-8270-1251177C8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2830" y="1893194"/>
            <a:ext cx="8825659" cy="379175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             </a:t>
            </a:r>
            <a:r>
              <a:rPr lang="en-US" b="1" i="1" dirty="0"/>
              <a:t>MAIN INDICATIONS</a:t>
            </a:r>
          </a:p>
          <a:p>
            <a:r>
              <a:rPr lang="en-US" dirty="0"/>
              <a:t>unresectable HCC -usually BCLC stage B</a:t>
            </a:r>
          </a:p>
          <a:p>
            <a:pPr marL="457200" lvl="1" indent="0">
              <a:buNone/>
            </a:pPr>
            <a:r>
              <a:rPr lang="en-US" dirty="0"/>
              <a:t>1: Either as palliative treatment or as a bridge to a liver transplant</a:t>
            </a:r>
          </a:p>
          <a:p>
            <a:pPr marL="457200" lvl="1" indent="0">
              <a:buNone/>
            </a:pPr>
            <a:r>
              <a:rPr lang="en-US" dirty="0"/>
              <a:t>2 : Adjunct to RFA or Systemic chemotherapy.</a:t>
            </a:r>
          </a:p>
          <a:p>
            <a:r>
              <a:rPr lang="en-US" dirty="0"/>
              <a:t>Hepatic mets - commonly from colorectal ca</a:t>
            </a:r>
          </a:p>
          <a:p>
            <a:r>
              <a:rPr lang="en-US" dirty="0"/>
              <a:t> Intrahepatic cholangiocarcinoma</a:t>
            </a:r>
          </a:p>
          <a:p>
            <a:pPr marL="0" indent="0">
              <a:buNone/>
            </a:pPr>
            <a:endParaRPr lang="en-KE" dirty="0"/>
          </a:p>
        </p:txBody>
      </p:sp>
    </p:spTree>
    <p:extLst>
      <p:ext uri="{BB962C8B-B14F-4D97-AF65-F5344CB8AC3E}">
        <p14:creationId xmlns:p14="http://schemas.microsoft.com/office/powerpoint/2010/main" val="3339392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E12E0-C676-4712-BC56-69ECC6D9C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1175656"/>
            <a:ext cx="8761413" cy="504975"/>
          </a:xfrm>
        </p:spPr>
        <p:txBody>
          <a:bodyPr/>
          <a:lstStyle/>
          <a:p>
            <a:r>
              <a:rPr lang="en-US" dirty="0"/>
              <a:t>                        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TACE</a:t>
            </a:r>
            <a:endParaRPr lang="en-KE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471152-29B4-413D-BDEB-4F7FE10E3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1970468"/>
            <a:ext cx="8825659" cy="404933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              </a:t>
            </a:r>
            <a:r>
              <a:rPr lang="en-US" b="1" i="1" dirty="0"/>
              <a:t>CONTRAINDICATIONS</a:t>
            </a:r>
            <a:endParaRPr lang="en-US" dirty="0"/>
          </a:p>
          <a:p>
            <a:pPr>
              <a:buFont typeface="+mj-lt"/>
              <a:buAutoNum type="arabicParenR"/>
            </a:pPr>
            <a:r>
              <a:rPr lang="en-US" dirty="0"/>
              <a:t>Tumor infiltration throughout the liver. </a:t>
            </a:r>
          </a:p>
          <a:p>
            <a:pPr>
              <a:buFont typeface="+mj-lt"/>
              <a:buAutoNum type="arabicParenR"/>
            </a:pPr>
            <a:r>
              <a:rPr lang="en-US" dirty="0"/>
              <a:t>Large burden of extra-hepatic metastases.</a:t>
            </a:r>
          </a:p>
          <a:p>
            <a:pPr>
              <a:buFont typeface="+mj-lt"/>
              <a:buAutoNum type="arabicParenR"/>
            </a:pPr>
            <a:r>
              <a:rPr lang="en-US" dirty="0"/>
              <a:t>Encephalopathy.</a:t>
            </a:r>
          </a:p>
          <a:p>
            <a:pPr>
              <a:buFont typeface="+mj-lt"/>
              <a:buAutoNum type="arabicParenR"/>
            </a:pPr>
            <a:r>
              <a:rPr lang="en-US" dirty="0"/>
              <a:t>Anaphylaxis to iodinated contrast.</a:t>
            </a:r>
          </a:p>
          <a:p>
            <a:pPr>
              <a:buFont typeface="+mj-lt"/>
              <a:buAutoNum type="arabicParenR"/>
            </a:pPr>
            <a:r>
              <a:rPr lang="en-US" dirty="0"/>
              <a:t>Severe renal dysfunction</a:t>
            </a:r>
          </a:p>
          <a:p>
            <a:pPr>
              <a:buFont typeface="+mj-lt"/>
              <a:buAutoNum type="arabicParenR"/>
            </a:pPr>
            <a:r>
              <a:rPr lang="en-US" dirty="0"/>
              <a:t>Severe liver dysfunction</a:t>
            </a:r>
          </a:p>
          <a:p>
            <a:pPr>
              <a:buFont typeface="+mj-lt"/>
              <a:buAutoNum type="arabicParenR"/>
            </a:pPr>
            <a:r>
              <a:rPr lang="en-US" dirty="0"/>
              <a:t>Technical issues- Significant AV Shunts which cannot be closed.</a:t>
            </a:r>
          </a:p>
          <a:p>
            <a:pPr marL="0" indent="0">
              <a:buNone/>
            </a:pPr>
            <a:endParaRPr lang="en-KE" b="1" i="1" dirty="0"/>
          </a:p>
        </p:txBody>
      </p:sp>
    </p:spTree>
    <p:extLst>
      <p:ext uri="{BB962C8B-B14F-4D97-AF65-F5344CB8AC3E}">
        <p14:creationId xmlns:p14="http://schemas.microsoft.com/office/powerpoint/2010/main" val="857968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5D82D-BF5F-4420-A584-333652A6D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1187532"/>
            <a:ext cx="8761413" cy="493100"/>
          </a:xfrm>
        </p:spPr>
        <p:txBody>
          <a:bodyPr/>
          <a:lstStyle/>
          <a:p>
            <a:r>
              <a:rPr lang="en-US" dirty="0"/>
              <a:t>                  </a:t>
            </a:r>
            <a:r>
              <a:rPr lang="en-US" b="1" dirty="0">
                <a:solidFill>
                  <a:srgbClr val="404040"/>
                </a:solidFill>
              </a:rPr>
              <a:t>TACE</a:t>
            </a:r>
            <a:endParaRPr lang="en-KE" b="1" dirty="0">
              <a:solidFill>
                <a:srgbClr val="40404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930514-C777-4A06-A720-E48781EF7F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Tumor characteristics:</a:t>
            </a:r>
            <a:r>
              <a:rPr lang="en-US" dirty="0"/>
              <a:t> Large tumor burden - &gt;50% of the liver or  hypovascular tumors.</a:t>
            </a:r>
          </a:p>
          <a:p>
            <a:r>
              <a:rPr lang="en-US" b="1" dirty="0"/>
              <a:t>Liver function:</a:t>
            </a:r>
            <a:r>
              <a:rPr lang="en-US" dirty="0"/>
              <a:t> Mildly reduced vs tumour size</a:t>
            </a:r>
          </a:p>
          <a:p>
            <a:r>
              <a:rPr lang="en-US" b="1" dirty="0"/>
              <a:t>Obstructive biliopathy</a:t>
            </a:r>
            <a:endParaRPr lang="en-US" dirty="0"/>
          </a:p>
          <a:p>
            <a:r>
              <a:rPr lang="en-US" b="1" dirty="0"/>
              <a:t>Portal vein invasion:</a:t>
            </a:r>
            <a:endParaRPr lang="en-US" dirty="0"/>
          </a:p>
          <a:p>
            <a:r>
              <a:rPr lang="en-US" b="1" dirty="0"/>
              <a:t>Other comorbidities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E6DFC1-6D28-405A-A8CD-F45B963135F0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365161" y="1855902"/>
            <a:ext cx="3459252" cy="5762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   </a:t>
            </a:r>
            <a:r>
              <a:rPr lang="en-US" sz="2400" b="1" i="1" dirty="0"/>
              <a:t>Relative CI</a:t>
            </a:r>
            <a:endParaRPr lang="en-KE" sz="2400" b="1" i="1" dirty="0"/>
          </a:p>
        </p:txBody>
      </p:sp>
    </p:spTree>
    <p:extLst>
      <p:ext uri="{BB962C8B-B14F-4D97-AF65-F5344CB8AC3E}">
        <p14:creationId xmlns:p14="http://schemas.microsoft.com/office/powerpoint/2010/main" val="1144122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B9EDD64-222E-4D9C-9F70-8F12D0190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9592" y="2785013"/>
            <a:ext cx="3631842" cy="33186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F186D6D-8649-4B04-8E85-23EE41E490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547" t="4855" b="10022"/>
          <a:stretch/>
        </p:blipFill>
        <p:spPr>
          <a:xfrm>
            <a:off x="8434523" y="2785013"/>
            <a:ext cx="3647456" cy="3303643"/>
          </a:xfrm>
          <a:prstGeom prst="rect">
            <a:avLst/>
          </a:prstGeom>
        </p:spPr>
      </p:pic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0ECC67B2-2668-445F-9B31-39DEC83A4F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494" y="2785013"/>
            <a:ext cx="4246991" cy="32713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212FE5-2B7F-438A-935F-BB6C4846DC19}"/>
              </a:ext>
            </a:extLst>
          </p:cNvPr>
          <p:cNvSpPr txBox="1"/>
          <p:nvPr/>
        </p:nvSpPr>
        <p:spPr>
          <a:xfrm>
            <a:off x="2833352" y="1171977"/>
            <a:ext cx="6293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41 yrs. old with mixed HCC-Cholangiocarcinoma and obstructive biliopathy.</a:t>
            </a:r>
            <a:endParaRPr lang="en-KE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AF751A7-07BB-4213-8A51-1C2C255D46C1}"/>
                  </a:ext>
                </a:extLst>
              </p14:cNvPr>
              <p14:cNvContentPartPr/>
              <p14:nvPr/>
            </p14:nvContentPartPr>
            <p14:xfrm>
              <a:off x="1493255" y="3927691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AF751A7-07BB-4213-8A51-1C2C255D46C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84615" y="391905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156558B-B0CC-4F7C-9AE4-6BC806FCDE79}"/>
                  </a:ext>
                </a:extLst>
              </p14:cNvPr>
              <p14:cNvContentPartPr/>
              <p14:nvPr/>
            </p14:nvContentPartPr>
            <p14:xfrm>
              <a:off x="475175" y="4288051"/>
              <a:ext cx="1562400" cy="13658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156558B-B0CC-4F7C-9AE4-6BC806FCDE7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66535" y="4279051"/>
                <a:ext cx="1580040" cy="1383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0458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8a52e8c320b9a064ae3583ae3861c9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8020cb39231a0945110f9cd888b521a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50072C5-DDE0-4258-BA7A-4D4B80DFA632}">
  <ds:schemaRefs>
    <ds:schemaRef ds:uri="http://purl.org/dc/dcmitype/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16c05727-aa75-4e4a-9b5f-8a80a1165891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FD7FC771-7DFE-49DA-B577-71181BFBCB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EE8C63A-4744-4DE4-BB49-0FF0B5375C6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0</TotalTime>
  <Words>949</Words>
  <Application>Microsoft Macintosh PowerPoint</Application>
  <PresentationFormat>Widescreen</PresentationFormat>
  <Paragraphs>127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Century Gothic</vt:lpstr>
      <vt:lpstr>Google Sans</vt:lpstr>
      <vt:lpstr>Wingdings</vt:lpstr>
      <vt:lpstr>Wingdings 3</vt:lpstr>
      <vt:lpstr>Ion Boardroom</vt:lpstr>
      <vt:lpstr>Interventional Radiology  and Hepatocellular carcinoma  Management.  </vt:lpstr>
      <vt:lpstr>      DECLARATION</vt:lpstr>
      <vt:lpstr>MAIN IR ROLES</vt:lpstr>
      <vt:lpstr>Percutaneous image guided biopsies</vt:lpstr>
      <vt:lpstr> TACE</vt:lpstr>
      <vt:lpstr>               TACE</vt:lpstr>
      <vt:lpstr>                         TACE</vt:lpstr>
      <vt:lpstr>                  TACE</vt:lpstr>
      <vt:lpstr>PowerPoint Presentation</vt:lpstr>
      <vt:lpstr>CHEMO-DRUGS/EMBOLICS</vt:lpstr>
      <vt:lpstr>          VASCULAR ACCESS DEVICES</vt:lpstr>
      <vt:lpstr>                         TACE</vt:lpstr>
      <vt:lpstr>PowerPoint Presentation</vt:lpstr>
      <vt:lpstr>PowerPoint Presentation</vt:lpstr>
      <vt:lpstr>PowerPoint Presentation</vt:lpstr>
      <vt:lpstr>      TACE-END POINT</vt:lpstr>
      <vt:lpstr>PowerPoint Presentation</vt:lpstr>
      <vt:lpstr>                         TACE</vt:lpstr>
      <vt:lpstr>  FOLLOW UP</vt:lpstr>
      <vt:lpstr>  CLASSIFICATION BASED ON LIPIODOL ACCUMMILATION</vt:lpstr>
      <vt:lpstr>PowerPoint Presentation</vt:lpstr>
      <vt:lpstr> TARE-Trans-arterial radio-embolization</vt:lpstr>
      <vt:lpstr> TARE (Hepatico-pulmonary/enteric shunt)</vt:lpstr>
      <vt:lpstr>PowerPoint Presentation</vt:lpstr>
      <vt:lpstr>OTHER MANAGEMENTS</vt:lpstr>
      <vt:lpstr>   POST TACE/TARE OVERALL SURVIVAL RATE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2025-11-10T15:31:06Z</dcterms:created>
  <dcterms:modified xsi:type="dcterms:W3CDTF">2025-11-15T06:17:51Z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